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_rels/notesSlide17.xml.rels" ContentType="application/vnd.openxmlformats-package.relationships+xml"/>
  <Override PartName="/ppt/notesSlides/notesSlide17.xml" ContentType="application/vnd.openxmlformats-officedocument.presentationml.notes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6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5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19.png" ContentType="image/png"/>
  <Override PartName="/ppt/media/image17.png" ContentType="image/png"/>
  <Override PartName="/ppt/media/image16.png" ContentType="image/png"/>
  <Override PartName="/ppt/media/image20.png" ContentType="image/png"/>
  <Override PartName="/ppt/media/image13.wmf" ContentType="image/x-wmf"/>
  <Override PartName="/ppt/media/image12.wmf" ContentType="image/x-wmf"/>
  <Override PartName="/ppt/media/image14.jpeg" ContentType="image/jpeg"/>
  <Override PartName="/ppt/media/image11.png" ContentType="image/png"/>
  <Override PartName="/ppt/media/image10.png" ContentType="image/png"/>
  <Override PartName="/ppt/media/image9.png" ContentType="image/png"/>
  <Override PartName="/ppt/media/image15.png" ContentType="image/png"/>
  <Override PartName="/ppt/media/image8.jpeg" ContentType="image/jpeg"/>
  <Override PartName="/ppt/media/image5.png" ContentType="image/png"/>
  <Override PartName="/ppt/media/image18.png" ContentType="image/png"/>
  <Override PartName="/ppt/media/image4.png" ContentType="image/png"/>
  <Override PartName="/ppt/media/image6.wmf" ContentType="image/x-wmf"/>
  <Override PartName="/ppt/media/image7.png" ContentType="image/png"/>
  <Override PartName="/ppt/media/image2.png" ContentType="image/png"/>
  <Override PartName="/ppt/media/image3.jpeg" ContentType="image/jpeg"/>
  <Override PartName="/ppt/media/image1.wmf" ContentType="image/x-wmf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91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92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B8F70542-4236-4A67-8D45-C4EBAFB5DFBC}" type="slidenum">
              <a:rPr lang="en-US" sz="1400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0" rIns="0" tIns="0" bIns="0"/>
          <a:p>
            <a:r>
              <a:rPr lang="en-US" sz="1400" strike="noStrike">
                <a:solidFill>
                  <a:srgbClr val="ff0000"/>
                </a:solidFill>
                <a:latin typeface="Arial"/>
              </a:rPr>
              <a:t>This is the last slide and must be included in the slide deck</a:t>
            </a:r>
            <a:endParaRPr/>
          </a:p>
        </p:txBody>
      </p:sp>
      <p:sp>
        <p:nvSpPr>
          <p:cNvPr id="139" name="CustomShape 2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447FBF93-30F8-4CA2-90B2-29396FAF25B6}" type="slidenum">
              <a:rPr lang="en-US" sz="1200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Relationship Id="rId3" Type="http://schemas.openxmlformats.org/officeDocument/2006/relationships/image" Target="../media/image10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42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43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86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87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wmf"/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6.wmf"/><Relationship Id="rId3" Type="http://schemas.openxmlformats.org/officeDocument/2006/relationships/image" Target="../media/image7.png"/><Relationship Id="rId4" Type="http://schemas.openxmlformats.org/officeDocument/2006/relationships/image" Target="../media/image8.jpeg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7" descr=""/>
          <p:cNvPicPr/>
          <p:nvPr/>
        </p:nvPicPr>
        <p:blipFill>
          <a:blip r:embed="rId2"/>
          <a:stretch/>
        </p:blipFill>
        <p:spPr>
          <a:xfrm>
            <a:off x="284400" y="6206400"/>
            <a:ext cx="2739600" cy="601560"/>
          </a:xfrm>
          <a:prstGeom prst="rect">
            <a:avLst/>
          </a:prstGeom>
          <a:ln>
            <a:noFill/>
          </a:ln>
        </p:spPr>
      </p:pic>
      <p:pic>
        <p:nvPicPr>
          <p:cNvPr id="1" name="Picture 8" descr=""/>
          <p:cNvPicPr/>
          <p:nvPr/>
        </p:nvPicPr>
        <p:blipFill>
          <a:blip r:embed="rId3"/>
          <a:stretch/>
        </p:blipFill>
        <p:spPr>
          <a:xfrm>
            <a:off x="7372440" y="6239520"/>
            <a:ext cx="1459440" cy="508680"/>
          </a:xfrm>
          <a:prstGeom prst="rect">
            <a:avLst/>
          </a:prstGeom>
          <a:ln>
            <a:noFill/>
          </a:ln>
        </p:spPr>
      </p:pic>
      <p:sp>
        <p:nvSpPr>
          <p:cNvPr id="2" name="Line 1"/>
          <p:cNvSpPr/>
          <p:nvPr/>
        </p:nvSpPr>
        <p:spPr>
          <a:xfrm>
            <a:off x="0" y="6133680"/>
            <a:ext cx="9144000" cy="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</p:sp>
      <p:pic>
        <p:nvPicPr>
          <p:cNvPr id="3" name="Picture 11" descr=""/>
          <p:cNvPicPr/>
          <p:nvPr/>
        </p:nvPicPr>
        <p:blipFill>
          <a:blip r:embed="rId4"/>
          <a:stretch/>
        </p:blipFill>
        <p:spPr>
          <a:xfrm>
            <a:off x="6029640" y="6243840"/>
            <a:ext cx="1054080" cy="518400"/>
          </a:xfrm>
          <a:prstGeom prst="rect">
            <a:avLst/>
          </a:prstGeom>
          <a:ln>
            <a:noFill/>
          </a:ln>
        </p:spPr>
      </p:pic>
      <p:sp>
        <p:nvSpPr>
          <p:cNvPr id="4" name="CustomShape 2"/>
          <p:cNvSpPr/>
          <p:nvPr/>
        </p:nvSpPr>
        <p:spPr>
          <a:xfrm>
            <a:off x="3920760" y="6224760"/>
            <a:ext cx="1215000" cy="576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3200" strike="noStrike">
                <a:solidFill>
                  <a:srgbClr val="595959"/>
                </a:solidFill>
                <a:latin typeface="Calibri"/>
                <a:ea typeface="DejaVu Sans"/>
              </a:rPr>
              <a:t>2015</a:t>
            </a:r>
            <a:endParaRPr/>
          </a:p>
        </p:txBody>
      </p:sp>
      <p:sp>
        <p:nvSpPr>
          <p:cNvPr id="5" name="Line 3"/>
          <p:cNvSpPr/>
          <p:nvPr/>
        </p:nvSpPr>
        <p:spPr>
          <a:xfrm>
            <a:off x="3548520" y="6280920"/>
            <a:ext cx="0" cy="46548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sp>
      <p:sp>
        <p:nvSpPr>
          <p:cNvPr id="6" name="Line 4"/>
          <p:cNvSpPr/>
          <p:nvPr/>
        </p:nvSpPr>
        <p:spPr>
          <a:xfrm>
            <a:off x="5543640" y="6283800"/>
            <a:ext cx="0" cy="46584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sp>
      <p:sp>
        <p:nvSpPr>
          <p:cNvPr id="7" name="Line 5"/>
          <p:cNvSpPr/>
          <p:nvPr/>
        </p:nvSpPr>
        <p:spPr>
          <a:xfrm>
            <a:off x="945000" y="1063080"/>
            <a:ext cx="7250040" cy="0"/>
          </a:xfrm>
          <a:prstGeom prst="line">
            <a:avLst/>
          </a:prstGeom>
          <a:ln>
            <a:solidFill>
              <a:schemeClr val="tx2"/>
            </a:solidFill>
          </a:ln>
        </p:spPr>
      </p:sp>
      <p:sp>
        <p:nvSpPr>
          <p:cNvPr id="8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9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7" descr=""/>
          <p:cNvPicPr/>
          <p:nvPr/>
        </p:nvPicPr>
        <p:blipFill>
          <a:blip r:embed="rId2"/>
          <a:stretch/>
        </p:blipFill>
        <p:spPr>
          <a:xfrm>
            <a:off x="284400" y="6206400"/>
            <a:ext cx="2739600" cy="601560"/>
          </a:xfrm>
          <a:prstGeom prst="rect">
            <a:avLst/>
          </a:prstGeom>
          <a:ln>
            <a:noFill/>
          </a:ln>
        </p:spPr>
      </p:pic>
      <p:pic>
        <p:nvPicPr>
          <p:cNvPr id="45" name="Picture 8" descr=""/>
          <p:cNvPicPr/>
          <p:nvPr/>
        </p:nvPicPr>
        <p:blipFill>
          <a:blip r:embed="rId3"/>
          <a:stretch/>
        </p:blipFill>
        <p:spPr>
          <a:xfrm>
            <a:off x="7372440" y="6239520"/>
            <a:ext cx="1459440" cy="508680"/>
          </a:xfrm>
          <a:prstGeom prst="rect">
            <a:avLst/>
          </a:prstGeom>
          <a:ln>
            <a:noFill/>
          </a:ln>
        </p:spPr>
      </p:pic>
      <p:sp>
        <p:nvSpPr>
          <p:cNvPr id="46" name="Line 1"/>
          <p:cNvSpPr/>
          <p:nvPr/>
        </p:nvSpPr>
        <p:spPr>
          <a:xfrm>
            <a:off x="0" y="6133680"/>
            <a:ext cx="9144000" cy="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</p:sp>
      <p:pic>
        <p:nvPicPr>
          <p:cNvPr id="47" name="Picture 11" descr=""/>
          <p:cNvPicPr/>
          <p:nvPr/>
        </p:nvPicPr>
        <p:blipFill>
          <a:blip r:embed="rId4"/>
          <a:stretch/>
        </p:blipFill>
        <p:spPr>
          <a:xfrm>
            <a:off x="6029640" y="6243840"/>
            <a:ext cx="1054080" cy="518400"/>
          </a:xfrm>
          <a:prstGeom prst="rect">
            <a:avLst/>
          </a:prstGeom>
          <a:ln>
            <a:noFill/>
          </a:ln>
        </p:spPr>
      </p:pic>
      <p:sp>
        <p:nvSpPr>
          <p:cNvPr id="48" name="CustomShape 2"/>
          <p:cNvSpPr/>
          <p:nvPr/>
        </p:nvSpPr>
        <p:spPr>
          <a:xfrm>
            <a:off x="3920760" y="6224760"/>
            <a:ext cx="1215000" cy="576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3200" strike="noStrike">
                <a:solidFill>
                  <a:srgbClr val="595959"/>
                </a:solidFill>
                <a:latin typeface="Calibri"/>
                <a:ea typeface="DejaVu Sans"/>
              </a:rPr>
              <a:t>2015</a:t>
            </a:r>
            <a:endParaRPr/>
          </a:p>
        </p:txBody>
      </p:sp>
      <p:sp>
        <p:nvSpPr>
          <p:cNvPr id="49" name="Line 3"/>
          <p:cNvSpPr/>
          <p:nvPr/>
        </p:nvSpPr>
        <p:spPr>
          <a:xfrm>
            <a:off x="3548520" y="6280920"/>
            <a:ext cx="0" cy="46548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sp>
      <p:sp>
        <p:nvSpPr>
          <p:cNvPr id="50" name="Line 4"/>
          <p:cNvSpPr/>
          <p:nvPr/>
        </p:nvSpPr>
        <p:spPr>
          <a:xfrm>
            <a:off x="5543640" y="6283800"/>
            <a:ext cx="0" cy="46584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sp>
      <p:sp>
        <p:nvSpPr>
          <p:cNvPr id="51" name="Line 5"/>
          <p:cNvSpPr/>
          <p:nvPr/>
        </p:nvSpPr>
        <p:spPr>
          <a:xfrm>
            <a:off x="945000" y="1063080"/>
            <a:ext cx="7250040" cy="0"/>
          </a:xfrm>
          <a:prstGeom prst="line">
            <a:avLst/>
          </a:prstGeom>
          <a:ln>
            <a:solidFill>
              <a:schemeClr val="tx2"/>
            </a:solidFill>
          </a:ln>
        </p:spPr>
      </p:sp>
      <p:sp>
        <p:nvSpPr>
          <p:cNvPr id="52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53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wmf"/><Relationship Id="rId3" Type="http://schemas.openxmlformats.org/officeDocument/2006/relationships/image" Target="../media/image13.wmf"/><Relationship Id="rId4" Type="http://schemas.openxmlformats.org/officeDocument/2006/relationships/image" Target="../media/image14.jpeg"/><Relationship Id="rId5" Type="http://schemas.openxmlformats.org/officeDocument/2006/relationships/image" Target="../media/image15.png"/><Relationship Id="rId6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20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0" y="-11880"/>
            <a:ext cx="9142560" cy="15375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94" name="CustomShape 2"/>
          <p:cNvSpPr/>
          <p:nvPr/>
        </p:nvSpPr>
        <p:spPr>
          <a:xfrm>
            <a:off x="2853720" y="2130480"/>
            <a:ext cx="5603040" cy="1468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00"/>
                </a:solidFill>
                <a:latin typeface="Tahoma"/>
                <a:ea typeface="Tahoma"/>
              </a:rPr>
              <a:t>Open Source Continuous Integration System</a:t>
            </a:r>
            <a:endParaRPr/>
          </a:p>
        </p:txBody>
      </p:sp>
      <p:sp>
        <p:nvSpPr>
          <p:cNvPr id="95" name="CustomShape 3"/>
          <p:cNvSpPr/>
          <p:nvPr/>
        </p:nvSpPr>
        <p:spPr>
          <a:xfrm>
            <a:off x="2853720" y="3886200"/>
            <a:ext cx="5603040" cy="1751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n-US" sz="3200" strike="noStrike">
                <a:solidFill>
                  <a:srgbClr val="8b8b8b"/>
                </a:solidFill>
                <a:latin typeface="Calibri"/>
                <a:ea typeface="DejaVu Sans"/>
              </a:rPr>
              <a:t>Elizabeth K. Joseph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3200" strike="noStrike">
                <a:solidFill>
                  <a:srgbClr val="8b8b8b"/>
                </a:solidFill>
                <a:latin typeface="Calibri"/>
                <a:ea typeface="DejaVu Sans"/>
              </a:rPr>
              <a:t>@pleia2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3200" strike="noStrike">
                <a:solidFill>
                  <a:srgbClr val="8b8b8b"/>
                </a:solidFill>
                <a:latin typeface="Calibri"/>
                <a:ea typeface="DejaVu Sans"/>
              </a:rPr>
              <a:t>15 October 2015</a:t>
            </a:r>
            <a:endParaRPr/>
          </a:p>
        </p:txBody>
      </p:sp>
      <p:sp>
        <p:nvSpPr>
          <p:cNvPr id="96" name="CustomShape 4"/>
          <p:cNvSpPr/>
          <p:nvPr/>
        </p:nvSpPr>
        <p:spPr>
          <a:xfrm>
            <a:off x="0" y="5961600"/>
            <a:ext cx="9142560" cy="8949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pic>
        <p:nvPicPr>
          <p:cNvPr id="97" name="Picture 12" descr=""/>
          <p:cNvPicPr/>
          <p:nvPr/>
        </p:nvPicPr>
        <p:blipFill>
          <a:blip r:embed="rId1"/>
          <a:stretch/>
        </p:blipFill>
        <p:spPr>
          <a:xfrm>
            <a:off x="7764840" y="203040"/>
            <a:ext cx="376920" cy="502920"/>
          </a:xfrm>
          <a:prstGeom prst="rect">
            <a:avLst/>
          </a:prstGeom>
          <a:ln>
            <a:noFill/>
          </a:ln>
        </p:spPr>
      </p:pic>
      <p:sp>
        <p:nvSpPr>
          <p:cNvPr id="98" name="CustomShape 5"/>
          <p:cNvSpPr/>
          <p:nvPr/>
        </p:nvSpPr>
        <p:spPr>
          <a:xfrm>
            <a:off x="8016120" y="280080"/>
            <a:ext cx="805320" cy="27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n-US" sz="1200" strike="noStrike">
                <a:solidFill>
                  <a:srgbClr val="000000"/>
                </a:solidFill>
                <a:latin typeface="Arial"/>
                <a:ea typeface="DejaVu Sans"/>
              </a:rPr>
              <a:t>#GHC15</a:t>
            </a:r>
            <a:endParaRPr/>
          </a:p>
        </p:txBody>
      </p:sp>
      <p:pic>
        <p:nvPicPr>
          <p:cNvPr id="99" name="Picture 19" descr=""/>
          <p:cNvPicPr/>
          <p:nvPr/>
        </p:nvPicPr>
        <p:blipFill>
          <a:blip r:embed="rId2"/>
          <a:stretch/>
        </p:blipFill>
        <p:spPr>
          <a:xfrm>
            <a:off x="1030680" y="6357600"/>
            <a:ext cx="1128600" cy="373680"/>
          </a:xfrm>
          <a:prstGeom prst="rect">
            <a:avLst/>
          </a:prstGeom>
          <a:ln>
            <a:noFill/>
          </a:ln>
        </p:spPr>
      </p:pic>
      <p:sp>
        <p:nvSpPr>
          <p:cNvPr id="100" name="Line 6"/>
          <p:cNvSpPr/>
          <p:nvPr/>
        </p:nvSpPr>
        <p:spPr>
          <a:xfrm>
            <a:off x="2224080" y="0"/>
            <a:ext cx="0" cy="6858000"/>
          </a:xfrm>
          <a:prstGeom prst="line">
            <a:avLst/>
          </a:prstGeom>
          <a:ln w="3240">
            <a:solidFill>
              <a:schemeClr val="bg1">
                <a:lumMod val="65000"/>
              </a:schemeClr>
            </a:solidFill>
            <a:round/>
          </a:ln>
        </p:spPr>
      </p:sp>
      <p:pic>
        <p:nvPicPr>
          <p:cNvPr id="101" name="Picture 21" descr=""/>
          <p:cNvPicPr/>
          <p:nvPr/>
        </p:nvPicPr>
        <p:blipFill>
          <a:blip r:embed="rId3"/>
          <a:stretch/>
        </p:blipFill>
        <p:spPr>
          <a:xfrm>
            <a:off x="114840" y="123840"/>
            <a:ext cx="1986840" cy="1632960"/>
          </a:xfrm>
          <a:prstGeom prst="rect">
            <a:avLst/>
          </a:prstGeom>
          <a:ln>
            <a:noFill/>
          </a:ln>
        </p:spPr>
      </p:pic>
      <p:pic>
        <p:nvPicPr>
          <p:cNvPr id="102" name="Picture 22" descr=""/>
          <p:cNvPicPr/>
          <p:nvPr/>
        </p:nvPicPr>
        <p:blipFill>
          <a:blip r:embed="rId4"/>
          <a:stretch/>
        </p:blipFill>
        <p:spPr>
          <a:xfrm>
            <a:off x="107280" y="6357600"/>
            <a:ext cx="813240" cy="399960"/>
          </a:xfrm>
          <a:prstGeom prst="rect">
            <a:avLst/>
          </a:prstGeom>
          <a:ln>
            <a:noFill/>
          </a:ln>
        </p:spPr>
      </p:pic>
      <p:sp>
        <p:nvSpPr>
          <p:cNvPr id="103" name="CustomShape 7"/>
          <p:cNvSpPr/>
          <p:nvPr/>
        </p:nvSpPr>
        <p:spPr>
          <a:xfrm>
            <a:off x="0" y="5691600"/>
            <a:ext cx="2222640" cy="515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n-US" sz="2800" strike="noStrike">
                <a:solidFill>
                  <a:srgbClr val="595959"/>
                </a:solidFill>
                <a:latin typeface="Arial"/>
                <a:ea typeface="DejaVu Sans"/>
              </a:rPr>
              <a:t>2015</a:t>
            </a:r>
            <a:endParaRPr/>
          </a:p>
        </p:txBody>
      </p:sp>
      <p:sp>
        <p:nvSpPr>
          <p:cNvPr id="104" name="Line 8"/>
          <p:cNvSpPr/>
          <p:nvPr/>
        </p:nvSpPr>
        <p:spPr>
          <a:xfrm>
            <a:off x="0" y="6254280"/>
            <a:ext cx="2224080" cy="0"/>
          </a:xfrm>
          <a:prstGeom prst="line">
            <a:avLst/>
          </a:prstGeom>
          <a:ln w="6480">
            <a:solidFill>
              <a:schemeClr val="bg1">
                <a:lumMod val="65000"/>
              </a:schemeClr>
            </a:solidFill>
            <a:round/>
          </a:ln>
        </p:spPr>
      </p:sp>
      <p:pic>
        <p:nvPicPr>
          <p:cNvPr id="105" name="Picture 5" descr=""/>
          <p:cNvPicPr/>
          <p:nvPr/>
        </p:nvPicPr>
        <p:blipFill>
          <a:blip r:embed="rId5"/>
          <a:stretch/>
        </p:blipFill>
        <p:spPr>
          <a:xfrm>
            <a:off x="-12600" y="2054160"/>
            <a:ext cx="2239920" cy="344520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" descr=""/>
          <p:cNvPicPr/>
          <p:nvPr/>
        </p:nvPicPr>
        <p:blipFill>
          <a:blip r:embed="rId1"/>
          <a:stretch/>
        </p:blipFill>
        <p:spPr>
          <a:xfrm>
            <a:off x="-3960" y="259200"/>
            <a:ext cx="9142920" cy="5500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" descr=""/>
          <p:cNvPicPr/>
          <p:nvPr/>
        </p:nvPicPr>
        <p:blipFill>
          <a:blip r:embed="rId1"/>
          <a:stretch/>
        </p:blipFill>
        <p:spPr>
          <a:xfrm>
            <a:off x="0" y="1005840"/>
            <a:ext cx="9142920" cy="35175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457200" y="121680"/>
            <a:ext cx="8228160" cy="104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262626"/>
                </a:solidFill>
                <a:latin typeface="Tahoma"/>
                <a:ea typeface="Tahoma"/>
              </a:rPr>
              <a:t>Gearman</a:t>
            </a:r>
            <a:endParaRPr/>
          </a:p>
        </p:txBody>
      </p:sp>
      <p:sp>
        <p:nvSpPr>
          <p:cNvPr id="125" name="CustomShape 2"/>
          <p:cNvSpPr/>
          <p:nvPr/>
        </p:nvSpPr>
        <p:spPr>
          <a:xfrm>
            <a:off x="457200" y="160020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Application framework to farm out work to other machines or processes http://gearman.org/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Hands off jobs to the Jenkins server that meets the appropriate requirements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457200" y="121680"/>
            <a:ext cx="8228160" cy="104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262626"/>
                </a:solidFill>
                <a:latin typeface="Tahoma"/>
                <a:ea typeface="Tahoma"/>
              </a:rPr>
              <a:t>Jenkins</a:t>
            </a:r>
            <a:endParaRPr/>
          </a:p>
        </p:txBody>
      </p:sp>
      <p:sp>
        <p:nvSpPr>
          <p:cNvPr id="127" name="CustomShape 2"/>
          <p:cNvSpPr/>
          <p:nvPr/>
        </p:nvSpPr>
        <p:spPr>
          <a:xfrm>
            <a:off x="457200" y="160020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Extensible, open source continuous integration server, https://jenkins-ci.org/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Fleet of 8 Jenkins servers</a:t>
            </a:r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457200" y="121680"/>
            <a:ext cx="8228160" cy="104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262626"/>
                </a:solidFill>
                <a:latin typeface="Tahoma"/>
                <a:ea typeface="Tahoma"/>
              </a:rPr>
              <a:t>Jenkins Job Builder</a:t>
            </a:r>
            <a:endParaRPr/>
          </a:p>
        </p:txBody>
      </p:sp>
      <p:sp>
        <p:nvSpPr>
          <p:cNvPr id="129" name="CustomShape 2"/>
          <p:cNvSpPr/>
          <p:nvPr/>
        </p:nvSpPr>
        <p:spPr>
          <a:xfrm>
            <a:off x="457200" y="160020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Takes simple descriptions of Jenkins jobs in YAML or JSON format and uses them to configure Jenkins, docs: http://docs.openstack.org/infra/jenkins-job-builder/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Easy to manage submissions from developers in revision control</a:t>
            </a:r>
            <a:endParaRPr/>
          </a:p>
        </p:txBody>
      </p:sp>
      <p:sp>
        <p:nvSpPr>
          <p:cNvPr id="130" name="CustomShape 3"/>
          <p:cNvSpPr/>
          <p:nvPr/>
        </p:nvSpPr>
        <p:spPr>
          <a:xfrm>
            <a:off x="457560" y="160056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457200" y="121680"/>
            <a:ext cx="8228160" cy="104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262626"/>
                </a:solidFill>
                <a:latin typeface="Tahoma"/>
                <a:ea typeface="Tahoma"/>
              </a:rPr>
              <a:t>Nodepool</a:t>
            </a:r>
            <a:endParaRPr/>
          </a:p>
        </p:txBody>
      </p:sp>
      <p:sp>
        <p:nvSpPr>
          <p:cNvPr id="132" name="CustomShape 2"/>
          <p:cNvSpPr/>
          <p:nvPr/>
        </p:nvSpPr>
        <p:spPr>
          <a:xfrm>
            <a:off x="457200" y="160020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A system for launching single-use test nodes, docs: http://docs.openstack.org/infra/nodepool/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Manages 800+ servers across multiple clouds, public and private</a:t>
            </a:r>
            <a:endParaRPr/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457200" y="121680"/>
            <a:ext cx="8228160" cy="104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262626"/>
                </a:solidFill>
                <a:latin typeface="Tahoma"/>
                <a:ea typeface="Tahoma"/>
              </a:rPr>
              <a:t>ELK stack</a:t>
            </a:r>
            <a:endParaRPr/>
          </a:p>
        </p:txBody>
      </p:sp>
      <p:sp>
        <p:nvSpPr>
          <p:cNvPr id="134" name="CustomShape 2"/>
          <p:cNvSpPr/>
          <p:nvPr/>
        </p:nvSpPr>
        <p:spPr>
          <a:xfrm>
            <a:off x="457200" y="160020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Elasticsearch, Logstash and Kibana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Kibana interface at http://logstash.openstack.org/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Search for failures, run automated scripts to track failures (elastic-recheck)</a:t>
            </a:r>
            <a:endParaRPr/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457200" y="121680"/>
            <a:ext cx="8228160" cy="104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262626"/>
                </a:solidFill>
                <a:latin typeface="Tahoma"/>
                <a:ea typeface="Tahoma"/>
              </a:rPr>
              <a:t>Got Feedback?</a:t>
            </a:r>
            <a:endParaRPr/>
          </a:p>
        </p:txBody>
      </p:sp>
      <p:sp>
        <p:nvSpPr>
          <p:cNvPr id="136" name="CustomShape 2"/>
          <p:cNvSpPr/>
          <p:nvPr/>
        </p:nvSpPr>
        <p:spPr>
          <a:xfrm>
            <a:off x="496800" y="2261880"/>
            <a:ext cx="8228160" cy="327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n-US" sz="3000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n-US" sz="3000" strike="noStrike">
                <a:solidFill>
                  <a:srgbClr val="000000"/>
                </a:solidFill>
                <a:latin typeface="Calibri"/>
                <a:ea typeface="DejaVu Sans"/>
              </a:rPr>
              <a:t>Rate and review the session on our mobile app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n-US" sz="1600" strike="noStrike">
                <a:solidFill>
                  <a:srgbClr val="262626"/>
                </a:solidFill>
                <a:latin typeface="Calibri"/>
                <a:ea typeface="DejaVu Sans"/>
              </a:rPr>
              <a:t>Download at </a:t>
            </a:r>
            <a:r>
              <a:rPr lang="en-US" sz="1600" strike="noStrike" u="sng">
                <a:solidFill>
                  <a:srgbClr val="f89728"/>
                </a:solidFill>
                <a:latin typeface="Calibri"/>
                <a:ea typeface="DejaVu Sans"/>
              </a:rPr>
              <a:t>http://ddut.ch/ghc15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 strike="noStrike">
                <a:solidFill>
                  <a:srgbClr val="262626"/>
                </a:solidFill>
                <a:latin typeface="Calibri"/>
                <a:ea typeface="DejaVu Sans"/>
              </a:rPr>
              <a:t>or search </a:t>
            </a:r>
            <a:r>
              <a:rPr b="1" lang="en-US" sz="1600" strike="noStrike">
                <a:solidFill>
                  <a:srgbClr val="f89728"/>
                </a:solidFill>
                <a:latin typeface="Calibri"/>
                <a:ea typeface="DejaVu Sans"/>
              </a:rPr>
              <a:t>GHC</a:t>
            </a:r>
            <a:r>
              <a:rPr b="1" lang="en-US" sz="1600" strike="noStrike">
                <a:solidFill>
                  <a:srgbClr val="edac22"/>
                </a:solidFill>
                <a:latin typeface="Calibri"/>
                <a:ea typeface="DejaVu Sans"/>
              </a:rPr>
              <a:t> </a:t>
            </a:r>
            <a:r>
              <a:rPr b="1" lang="en-US" sz="1600" strike="noStrike">
                <a:solidFill>
                  <a:srgbClr val="f89728"/>
                </a:solidFill>
                <a:latin typeface="Calibri"/>
                <a:ea typeface="DejaVu Sans"/>
              </a:rPr>
              <a:t>2015</a:t>
            </a:r>
            <a:r>
              <a:rPr b="1" lang="en-US" sz="1600" strike="noStrike">
                <a:solidFill>
                  <a:srgbClr val="edac22"/>
                </a:solidFill>
                <a:latin typeface="Calibri"/>
                <a:ea typeface="DejaVu Sans"/>
              </a:rPr>
              <a:t> </a:t>
            </a:r>
            <a:r>
              <a:rPr lang="en-US" sz="1600" strike="noStrike">
                <a:solidFill>
                  <a:srgbClr val="262626"/>
                </a:solidFill>
                <a:latin typeface="Calibri"/>
                <a:ea typeface="DejaVu Sans"/>
              </a:rPr>
              <a:t>in the app store</a:t>
            </a:r>
            <a:endParaRPr/>
          </a:p>
        </p:txBody>
      </p:sp>
      <p:pic>
        <p:nvPicPr>
          <p:cNvPr id="137" name="Picture 4" descr=""/>
          <p:cNvPicPr/>
          <p:nvPr/>
        </p:nvPicPr>
        <p:blipFill>
          <a:blip r:embed="rId1"/>
          <a:stretch/>
        </p:blipFill>
        <p:spPr>
          <a:xfrm>
            <a:off x="496800" y="2891880"/>
            <a:ext cx="435960" cy="4359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457200" y="121680"/>
            <a:ext cx="8228160" cy="104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262626"/>
                </a:solidFill>
                <a:latin typeface="Tahoma"/>
                <a:ea typeface="Tahoma"/>
              </a:rPr>
              <a:t>OpenStack Infrastructure</a:t>
            </a:r>
            <a:endParaRPr/>
          </a:p>
        </p:txBody>
      </p:sp>
      <p:sp>
        <p:nvSpPr>
          <p:cNvPr id="107" name="CustomShape 2"/>
          <p:cNvSpPr/>
          <p:nvPr/>
        </p:nvSpPr>
        <p:spPr>
          <a:xfrm>
            <a:off x="457200" y="160020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SzPct val="105000"/>
              <a:buFont typeface="Wingdings" charset="2"/>
              <a:buChar char="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Maintains developer infrastructure for the OpenStack project</a:t>
            </a:r>
            <a:endParaRPr/>
          </a:p>
          <a:p>
            <a:pPr>
              <a:lnSpc>
                <a:spcPct val="100000"/>
              </a:lnSpc>
              <a:buSzPct val="105000"/>
              <a:buFont typeface="Wingdings" charset="2"/>
              <a:buChar char="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Runs a fully open source Continuous Integration (CI) system for OpenStack commits</a:t>
            </a:r>
            <a:endParaRPr/>
          </a:p>
          <a:p>
            <a:pPr>
              <a:lnSpc>
                <a:spcPct val="100000"/>
              </a:lnSpc>
              <a:buSzPct val="105000"/>
              <a:buFont typeface="Wingdings" charset="2"/>
              <a:buChar char="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Elizabeth has worked on it for nearly 3 years, is a core/root member of the team</a:t>
            </a:r>
            <a:endParaRPr/>
          </a:p>
          <a:p>
            <a:pPr>
              <a:lnSpc>
                <a:spcPct val="100000"/>
              </a:lnSpc>
              <a:buSzPct val="105000"/>
              <a:buFont typeface="Wingdings" charset="2"/>
              <a:buChar char="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http://docs.openstack.org/infra/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457200" y="121680"/>
            <a:ext cx="8228160" cy="104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262626"/>
                </a:solidFill>
                <a:latin typeface="Tahoma"/>
                <a:ea typeface="Tahoma"/>
              </a:rPr>
              <a:t>Continuous Integration</a:t>
            </a:r>
            <a:endParaRPr/>
          </a:p>
        </p:txBody>
      </p:sp>
      <p:sp>
        <p:nvSpPr>
          <p:cNvPr id="109" name="CustomShape 2"/>
          <p:cNvSpPr/>
          <p:nvPr/>
        </p:nvSpPr>
        <p:spPr>
          <a:xfrm>
            <a:off x="457200" y="160020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n-US" sz="2400" strike="noStrike">
                <a:solidFill>
                  <a:srgbClr val="000000"/>
                </a:solidFill>
                <a:latin typeface="Calibri"/>
                <a:ea typeface="DejaVu Sans"/>
              </a:rPr>
              <a:t>“</a:t>
            </a:r>
            <a:r>
              <a:rPr lang="en-US" sz="2400" strike="noStrike">
                <a:solidFill>
                  <a:srgbClr val="000000"/>
                </a:solidFill>
                <a:latin typeface="Calibri"/>
                <a:ea typeface="DejaVu Sans"/>
              </a:rPr>
              <a:t>The practice, in software engineering, of merging all developer working copies to a shared mainline several times a day… In addition to automated unit tests, organisations using CI typically use a build server to implement continuous processes of applying quality control in general” </a:t>
            </a:r>
            <a:r>
              <a:rPr lang="en-US" strike="noStrike">
                <a:solidFill>
                  <a:srgbClr val="000000"/>
                </a:solidFill>
                <a:latin typeface="Calibri"/>
                <a:ea typeface="DejaVu Sans"/>
              </a:rPr>
              <a:t>Source:https://en.wikipedia.org/wiki/Continuous_integration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Jenkins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Travis CI, CircleCI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457200" y="121680"/>
            <a:ext cx="8228160" cy="104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262626"/>
                </a:solidFill>
                <a:latin typeface="Tahoma"/>
                <a:ea typeface="Tahoma"/>
              </a:rPr>
              <a:t>OpenStack</a:t>
            </a:r>
            <a:endParaRPr/>
          </a:p>
        </p:txBody>
      </p:sp>
      <p:sp>
        <p:nvSpPr>
          <p:cNvPr id="111" name="CustomShape 2"/>
          <p:cNvSpPr/>
          <p:nvPr/>
        </p:nvSpPr>
        <p:spPr>
          <a:xfrm>
            <a:off x="457200" y="160020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Commitment to all open source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CI is essential for a complex system that has a diverse development team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457200" y="121680"/>
            <a:ext cx="8228160" cy="104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262626"/>
                </a:solidFill>
                <a:latin typeface="Tahoma"/>
                <a:ea typeface="Tahoma"/>
              </a:rPr>
              <a:t>Developer work flow</a:t>
            </a:r>
            <a:endParaRPr/>
          </a:p>
        </p:txBody>
      </p:sp>
      <p:pic>
        <p:nvPicPr>
          <p:cNvPr id="113" name="" descr=""/>
          <p:cNvPicPr/>
          <p:nvPr/>
        </p:nvPicPr>
        <p:blipFill>
          <a:blip r:embed="rId1"/>
          <a:stretch/>
        </p:blipFill>
        <p:spPr>
          <a:xfrm>
            <a:off x="1369440" y="1599840"/>
            <a:ext cx="6402960" cy="45244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457200" y="121680"/>
            <a:ext cx="8228160" cy="104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262626"/>
                </a:solidFill>
                <a:latin typeface="Tahoma"/>
                <a:ea typeface="Tahoma"/>
              </a:rPr>
              <a:t>Infrastructure set up</a:t>
            </a:r>
            <a:endParaRPr/>
          </a:p>
        </p:txBody>
      </p:sp>
      <p:pic>
        <p:nvPicPr>
          <p:cNvPr id="115" name="" descr=""/>
          <p:cNvPicPr/>
          <p:nvPr/>
        </p:nvPicPr>
        <p:blipFill>
          <a:blip r:embed="rId1"/>
          <a:stretch/>
        </p:blipFill>
        <p:spPr>
          <a:xfrm>
            <a:off x="1908720" y="1599840"/>
            <a:ext cx="5324760" cy="45244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457200" y="121680"/>
            <a:ext cx="8228160" cy="104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262626"/>
                </a:solidFill>
                <a:latin typeface="Tahoma"/>
                <a:ea typeface="Tahoma"/>
              </a:rPr>
              <a:t>Git</a:t>
            </a:r>
            <a:endParaRPr/>
          </a:p>
        </p:txBody>
      </p:sp>
      <p:sp>
        <p:nvSpPr>
          <p:cNvPr id="117" name="CustomShape 2"/>
          <p:cNvSpPr/>
          <p:nvPr/>
        </p:nvSpPr>
        <p:spPr>
          <a:xfrm>
            <a:off x="457200" y="160020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Revision control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HAProxy, cgit and git-daemon for 8 node git cluster accessible via git.openstack.org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Mirror to GitHub </a:t>
            </a:r>
            <a:r>
              <a:rPr lang="en-US" sz="2000" strike="noStrike">
                <a:solidFill>
                  <a:srgbClr val="000000"/>
                </a:solidFill>
                <a:latin typeface="Calibri"/>
                <a:ea typeface="DejaVu Sans"/>
              </a:rPr>
              <a:t>(not open source)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457200" y="121680"/>
            <a:ext cx="8228160" cy="104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262626"/>
                </a:solidFill>
                <a:latin typeface="Tahoma"/>
                <a:ea typeface="Tahoma"/>
              </a:rPr>
              <a:t>Gerrit</a:t>
            </a:r>
            <a:endParaRPr/>
          </a:p>
        </p:txBody>
      </p:sp>
      <p:sp>
        <p:nvSpPr>
          <p:cNvPr id="119" name="CustomShape 2"/>
          <p:cNvSpPr/>
          <p:nvPr/>
        </p:nvSpPr>
        <p:spPr>
          <a:xfrm>
            <a:off x="457200" y="160020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Code review https://www.gerritcodereview.com/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Gerrit server at https://review.openstack.org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Open to everyone to propose code*, view proposed changes and do code reviews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600" strike="noStrike">
                <a:solidFill>
                  <a:srgbClr val="000000"/>
                </a:solidFill>
                <a:latin typeface="Calibri"/>
                <a:ea typeface="DejaVu Sans"/>
              </a:rPr>
              <a:t>* OpenStack requires a Contributor License Agreement to be signed in order to submit code to the project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457200" y="121680"/>
            <a:ext cx="8228160" cy="104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262626"/>
                </a:solidFill>
                <a:latin typeface="Tahoma"/>
                <a:ea typeface="Tahoma"/>
              </a:rPr>
              <a:t>Zuul</a:t>
            </a:r>
            <a:endParaRPr/>
          </a:p>
        </p:txBody>
      </p:sp>
      <p:sp>
        <p:nvSpPr>
          <p:cNvPr id="121" name="CustomShape 2"/>
          <p:cNvSpPr/>
          <p:nvPr/>
        </p:nvSpPr>
        <p:spPr>
          <a:xfrm>
            <a:off x="457200" y="1600200"/>
            <a:ext cx="8228160" cy="452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Project gating, docs: http://docs.openstack.org/infra/zuul/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Manages change dependencies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Passes jobs to testing systems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 strike="noStrike">
                <a:solidFill>
                  <a:srgbClr val="000000"/>
                </a:solidFill>
                <a:latin typeface="Calibri"/>
                <a:ea typeface="DejaVu Sans"/>
              </a:rPr>
              <a:t>View jobs in action at http://status.openstack.org/zuul/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3677</TotalTime>
  <Application>LibreOffice/4.4.2.2$Linux_X86_64 LibreOffice_project/40m0$Build-2</Application>
  <Paragraphs>20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2013-04-29T18:31:52Z</dcterms:created>
  <dc:creator>Elizabeth Ames</dc:creator>
  <dc:language>en-US</dc:language>
  <cp:lastModifiedBy>Elizabeth Krumbach</cp:lastModifiedBy>
  <cp:lastPrinted>2013-04-29T18:31:52Z</cp:lastPrinted>
  <dcterms:modified xsi:type="dcterms:W3CDTF">2015-10-13T21:03:45Z</dcterms:modified>
  <cp:revision>81</cp:revision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entralDesktop_MDAdded">
    <vt:lpwstr>True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Offisync_IsSaved">
    <vt:lpwstr>False</vt:lpwstr>
  </property>
  <property fmtid="{D5CDD505-2E9C-101B-9397-08002B2CF9AE}" pid="10" name="Offisync_ProviderName">
    <vt:lpwstr>Central Desktop</vt:lpwstr>
  </property>
  <property fmtid="{D5CDD505-2E9C-101B-9397-08002B2CF9AE}" pid="11" name="Offisync_UniqueId">
    <vt:lpwstr>336889;24499137</vt:lpwstr>
  </property>
  <property fmtid="{D5CDD505-2E9C-101B-9397-08002B2CF9AE}" pid="12" name="Offisync_UpdateToken">
    <vt:lpwstr>2013-06-20T16:40:18-0700</vt:lpwstr>
  </property>
  <property fmtid="{D5CDD505-2E9C-101B-9397-08002B2CF9AE}" pid="13" name="PresentationFormat">
    <vt:lpwstr>On-screen Show (4:3)</vt:lpwstr>
  </property>
  <property fmtid="{D5CDD505-2E9C-101B-9397-08002B2CF9AE}" pid="14" name="ScaleCrop">
    <vt:bool>0</vt:bool>
  </property>
  <property fmtid="{D5CDD505-2E9C-101B-9397-08002B2CF9AE}" pid="15" name="ShareDoc">
    <vt:bool>0</vt:bool>
  </property>
  <property fmtid="{D5CDD505-2E9C-101B-9397-08002B2CF9AE}" pid="16" name="Slides">
    <vt:i4>3</vt:i4>
  </property>
</Properties>
</file>